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2" r:id="rId7"/>
    <p:sldId id="261" r:id="rId8"/>
    <p:sldId id="263" r:id="rId9"/>
    <p:sldId id="264" r:id="rId10"/>
    <p:sldId id="266" r:id="rId11"/>
    <p:sldId id="265" r:id="rId12"/>
    <p:sldId id="267" r:id="rId13"/>
    <p:sldId id="268" r:id="rId14"/>
    <p:sldId id="269" r:id="rId1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0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25505133-1070-4E56-96D2-7CB4CD618FC1}" type="datetimeFigureOut">
              <a:rPr lang="es-EC" smtClean="0"/>
              <a:t>29/10/2009</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F52BE395-5CB9-4BDA-BF8C-7C5CD21DE394}" type="slidenum">
              <a:rPr lang="es-EC" smtClean="0"/>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25505133-1070-4E56-96D2-7CB4CD618FC1}" type="datetimeFigureOut">
              <a:rPr lang="es-EC" smtClean="0"/>
              <a:t>29/10/2009</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25505133-1070-4E56-96D2-7CB4CD618FC1}" type="datetimeFigureOut">
              <a:rPr lang="es-EC" smtClean="0"/>
              <a:t>29/10/2009</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F52BE395-5CB9-4BDA-BF8C-7C5CD21DE394}" type="slidenum">
              <a:rPr lang="es-EC" smtClean="0"/>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25505133-1070-4E56-96D2-7CB4CD618FC1}" type="datetimeFigureOut">
              <a:rPr lang="es-EC" smtClean="0"/>
              <a:t>29/10/2009</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F52BE395-5CB9-4BDA-BF8C-7C5CD21DE394}" type="slidenum">
              <a:rPr lang="es-EC" smtClean="0"/>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5505133-1070-4E56-96D2-7CB4CD618FC1}" type="datetimeFigureOut">
              <a:rPr lang="es-EC" smtClean="0"/>
              <a:t>29/10/2009</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52BE395-5CB9-4BDA-BF8C-7C5CD21DE394}" type="slidenum">
              <a:rPr lang="es-EC" smtClean="0"/>
              <a:t>‹Nº›</a:t>
            </a:fld>
            <a:endParaRPr lang="es-EC"/>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28662" y="928670"/>
            <a:ext cx="7772400" cy="1829761"/>
          </a:xfrm>
        </p:spPr>
        <p:txBody>
          <a:bodyPr>
            <a:normAutofit/>
          </a:bodyPr>
          <a:lstStyle/>
          <a:p>
            <a:r>
              <a:rPr lang="es-EC" dirty="0" smtClean="0"/>
              <a:t>¿Qué se espera de mi como supervisor?</a:t>
            </a:r>
            <a:endParaRPr lang="es-EC" dirty="0"/>
          </a:p>
        </p:txBody>
      </p:sp>
      <p:sp>
        <p:nvSpPr>
          <p:cNvPr id="3" name="2 Subtítulo"/>
          <p:cNvSpPr>
            <a:spLocks noGrp="1"/>
          </p:cNvSpPr>
          <p:nvPr>
            <p:ph type="subTitle" idx="1"/>
          </p:nvPr>
        </p:nvSpPr>
        <p:spPr/>
        <p:txBody>
          <a:bodyPr/>
          <a:lstStyle/>
          <a:p>
            <a:r>
              <a:rPr lang="en-US" dirty="0" smtClean="0"/>
              <a:t>DR. PATRICIO MONTÚFAR M.Sc.</a:t>
            </a:r>
          </a:p>
          <a:p>
            <a:r>
              <a:rPr lang="en-US" dirty="0" smtClean="0"/>
              <a:t>2009</a:t>
            </a:r>
            <a:endParaRPr lang="es-EC" dirty="0"/>
          </a:p>
        </p:txBody>
      </p:sp>
      <p:pic>
        <p:nvPicPr>
          <p:cNvPr id="1026" name="Picture 2"/>
          <p:cNvPicPr>
            <a:picLocks noChangeAspect="1" noChangeArrowheads="1"/>
          </p:cNvPicPr>
          <p:nvPr/>
        </p:nvPicPr>
        <p:blipFill>
          <a:blip r:embed="rId2"/>
          <a:srcRect/>
          <a:stretch>
            <a:fillRect/>
          </a:stretch>
        </p:blipFill>
        <p:spPr bwMode="auto">
          <a:xfrm>
            <a:off x="285720" y="2857496"/>
            <a:ext cx="1962150" cy="18669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C" i="1" dirty="0" smtClean="0"/>
              <a:t>Una vez que el estudiante haya definido la investigación y la haya comenzado, el supervisor puede ayudarlo:</a:t>
            </a:r>
          </a:p>
          <a:p>
            <a:pPr lvl="1"/>
            <a:r>
              <a:rPr lang="es-EC" sz="2400" i="1" dirty="0" smtClean="0"/>
              <a:t>Facilitándole el acceso a materiales y recursos adecuados (personas a quienes consultar, biblioteca, recursos en línea) </a:t>
            </a:r>
          </a:p>
          <a:p>
            <a:pPr lvl="1"/>
            <a:r>
              <a:rPr lang="es-EC" sz="2400" i="1" dirty="0" smtClean="0"/>
              <a:t>Con técnicas de recopilación y análisis de información, pruebas o datos</a:t>
            </a:r>
            <a:endParaRPr lang="es-EC" sz="2400" dirty="0"/>
          </a:p>
        </p:txBody>
      </p:sp>
      <p:sp>
        <p:nvSpPr>
          <p:cNvPr id="3" name="2 Título"/>
          <p:cNvSpPr>
            <a:spLocks noGrp="1"/>
          </p:cNvSpPr>
          <p:nvPr>
            <p:ph type="title"/>
          </p:nvPr>
        </p:nvSpPr>
        <p:spPr/>
        <p:txBody>
          <a:bodyPr>
            <a:normAutofit/>
          </a:bodyPr>
          <a:lstStyle/>
          <a:p>
            <a:r>
              <a:rPr lang="es-EC" i="1" dirty="0" smtClean="0"/>
              <a:t>Etapa 3: </a:t>
            </a:r>
            <a:r>
              <a:rPr lang="es-EC" i="1" dirty="0" smtClean="0"/>
              <a:t>supervisión</a:t>
            </a:r>
            <a:endParaRPr lang="es-EC" dirty="0"/>
          </a:p>
        </p:txBody>
      </p:sp>
      <p:pic>
        <p:nvPicPr>
          <p:cNvPr id="4098" name="Picture 2"/>
          <p:cNvPicPr>
            <a:picLocks noChangeAspect="1" noChangeArrowheads="1"/>
          </p:cNvPicPr>
          <p:nvPr/>
        </p:nvPicPr>
        <p:blipFill>
          <a:blip r:embed="rId2"/>
          <a:srcRect/>
          <a:stretch>
            <a:fillRect/>
          </a:stretch>
        </p:blipFill>
        <p:spPr bwMode="auto">
          <a:xfrm>
            <a:off x="6000760" y="4572008"/>
            <a:ext cx="2271722" cy="2200731"/>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C" i="1" dirty="0" smtClean="0"/>
              <a:t>Con métodos </a:t>
            </a:r>
            <a:r>
              <a:rPr lang="es-EC" i="1" dirty="0" smtClean="0"/>
              <a:t>para citar las fuentes utilizadas (referencias) </a:t>
            </a:r>
          </a:p>
          <a:p>
            <a:r>
              <a:rPr lang="es-EC" i="1" dirty="0" smtClean="0"/>
              <a:t>Leyendo y </a:t>
            </a:r>
            <a:r>
              <a:rPr lang="es-EC" i="1" dirty="0" smtClean="0"/>
              <a:t>comentando su primer borrador, pero sin editarlo </a:t>
            </a:r>
          </a:p>
          <a:p>
            <a:r>
              <a:rPr lang="es-EC" i="1" dirty="0" smtClean="0"/>
              <a:t>Realizando un </a:t>
            </a:r>
            <a:r>
              <a:rPr lang="es-EC" i="1" dirty="0" smtClean="0"/>
              <a:t>seguimiento del progreso del trabajo </a:t>
            </a:r>
          </a:p>
          <a:p>
            <a:r>
              <a:rPr lang="es-EC" i="1" dirty="0" smtClean="0"/>
              <a:t>Ofreciéndole orientación </a:t>
            </a:r>
            <a:r>
              <a:rPr lang="es-EC" i="1" dirty="0" smtClean="0"/>
              <a:t>para centrar el trabajo y realizar el análisis </a:t>
            </a:r>
          </a:p>
          <a:p>
            <a:r>
              <a:rPr lang="es-EC" i="1" dirty="0" smtClean="0"/>
              <a:t>Con la </a:t>
            </a:r>
            <a:r>
              <a:rPr lang="es-EC" i="1" dirty="0" smtClean="0"/>
              <a:t>compilación de la bibliografía </a:t>
            </a:r>
          </a:p>
          <a:p>
            <a:r>
              <a:rPr lang="es-EC" i="1" dirty="0" smtClean="0"/>
              <a:t>y, por último, con la redacción del resumen. </a:t>
            </a:r>
          </a:p>
          <a:p>
            <a:endParaRPr lang="es-EC" dirty="0"/>
          </a:p>
        </p:txBody>
      </p:sp>
      <p:sp>
        <p:nvSpPr>
          <p:cNvPr id="3" name="2 Título"/>
          <p:cNvSpPr>
            <a:spLocks noGrp="1"/>
          </p:cNvSpPr>
          <p:nvPr>
            <p:ph type="title"/>
          </p:nvPr>
        </p:nvSpPr>
        <p:spPr/>
        <p:txBody>
          <a:bodyPr>
            <a:normAutofit fontScale="90000"/>
          </a:bodyPr>
          <a:lstStyle/>
          <a:p>
            <a:r>
              <a:rPr lang="es-EC" i="1" dirty="0" smtClean="0"/>
              <a:t>Etapa 3: supervisión</a:t>
            </a:r>
            <a:br>
              <a:rPr lang="es-EC" i="1" dirty="0" smtClean="0"/>
            </a:br>
            <a:endParaRPr lang="es-EC"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EC" i="1" dirty="0" smtClean="0"/>
              <a:t>En </a:t>
            </a:r>
            <a:r>
              <a:rPr lang="es-EC" i="1" dirty="0" smtClean="0"/>
              <a:t>la última etapa, el supervisor retoma su función administrativa y debe:</a:t>
            </a:r>
          </a:p>
          <a:p>
            <a:pPr lvl="1"/>
            <a:r>
              <a:rPr lang="es-EC" i="1" dirty="0" smtClean="0"/>
              <a:t>Realizar una </a:t>
            </a:r>
            <a:r>
              <a:rPr lang="es-EC" i="1" dirty="0" smtClean="0"/>
              <a:t>breve entrevista final con el estudiante </a:t>
            </a:r>
          </a:p>
          <a:p>
            <a:pPr lvl="1"/>
            <a:r>
              <a:rPr lang="es-EC" i="1" dirty="0" smtClean="0"/>
              <a:t>Elaborar el </a:t>
            </a:r>
            <a:r>
              <a:rPr lang="es-EC" i="1" dirty="0" smtClean="0"/>
              <a:t>informe del supervisor en la cubierta interna de la monografía </a:t>
            </a:r>
          </a:p>
          <a:p>
            <a:pPr lvl="1"/>
            <a:r>
              <a:rPr lang="es-EC" i="1" dirty="0" smtClean="0"/>
              <a:t>Enviar la </a:t>
            </a:r>
            <a:r>
              <a:rPr lang="es-EC" i="1" dirty="0" smtClean="0"/>
              <a:t>calificación prevista. 	</a:t>
            </a:r>
            <a:endParaRPr lang="es-EC" i="1" dirty="0" smtClean="0"/>
          </a:p>
          <a:p>
            <a:r>
              <a:rPr lang="es-EC" i="1" dirty="0" smtClean="0"/>
              <a:t>Las </a:t>
            </a:r>
            <a:r>
              <a:rPr lang="es-EC" i="1" dirty="0" smtClean="0"/>
              <a:t>funciones administrativas (o aspectos administrativos de la supervisión) que menciona la guía son bastante sencillas, pero pueden agregarse otros elementos, ya que los supervisores también deben: </a:t>
            </a:r>
          </a:p>
          <a:p>
            <a:endParaRPr lang="es-EC" i="1" dirty="0" smtClean="0"/>
          </a:p>
        </p:txBody>
      </p:sp>
      <p:sp>
        <p:nvSpPr>
          <p:cNvPr id="3" name="2 Título"/>
          <p:cNvSpPr>
            <a:spLocks noGrp="1"/>
          </p:cNvSpPr>
          <p:nvPr>
            <p:ph type="title"/>
          </p:nvPr>
        </p:nvSpPr>
        <p:spPr/>
        <p:txBody>
          <a:bodyPr>
            <a:normAutofit/>
          </a:bodyPr>
          <a:lstStyle/>
          <a:p>
            <a:r>
              <a:rPr lang="es-EC" i="1" dirty="0" smtClean="0"/>
              <a:t>Etapa 4: </a:t>
            </a:r>
            <a:r>
              <a:rPr lang="es-EC" i="1" dirty="0" smtClean="0"/>
              <a:t>administración</a:t>
            </a:r>
            <a:endParaRPr lang="es-EC"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EC" i="1" dirty="0" smtClean="0"/>
              <a:t>Asegurarse de </a:t>
            </a:r>
            <a:r>
              <a:rPr lang="es-EC" i="1" dirty="0" smtClean="0"/>
              <a:t>que los estudiantes conozcan la información pertinente de la guía de la Monografía </a:t>
            </a:r>
          </a:p>
          <a:p>
            <a:r>
              <a:rPr lang="es-EC" i="1" dirty="0" smtClean="0"/>
              <a:t>Tomar las </a:t>
            </a:r>
            <a:r>
              <a:rPr lang="es-EC" i="1" dirty="0" smtClean="0"/>
              <a:t>medidas correspondientes en los casos de conducta fraudulenta o si sospechan que haya existido una conducta de este tipo </a:t>
            </a:r>
          </a:p>
          <a:p>
            <a:r>
              <a:rPr lang="es-EC" i="1" dirty="0" smtClean="0"/>
              <a:t>Completar y </a:t>
            </a:r>
            <a:r>
              <a:rPr lang="es-EC" i="1" dirty="0" smtClean="0"/>
              <a:t>firmar la portada, y entregar el trabajo al coordinador del IB. </a:t>
            </a:r>
          </a:p>
          <a:p>
            <a:r>
              <a:rPr lang="es-EC" i="1" dirty="0" smtClean="0"/>
              <a:t>Es probable que el IB solicite al supervisor información adicional más detallada si:</a:t>
            </a:r>
          </a:p>
          <a:p>
            <a:pPr lvl="1"/>
            <a:r>
              <a:rPr lang="es-EC" i="1" dirty="0" smtClean="0"/>
              <a:t>Se indica </a:t>
            </a:r>
            <a:r>
              <a:rPr lang="es-EC" i="1" dirty="0" smtClean="0"/>
              <a:t>que el número de horas que se dedicó al estudiante es cero </a:t>
            </a:r>
            <a:r>
              <a:rPr lang="es-EC" i="1" dirty="0" smtClean="0"/>
              <a:t>o se </a:t>
            </a:r>
            <a:r>
              <a:rPr lang="es-EC" i="1" dirty="0" smtClean="0"/>
              <a:t>sospecha que existió conducta fraudulenta. </a:t>
            </a:r>
          </a:p>
          <a:p>
            <a:endParaRPr lang="es-EC" dirty="0"/>
          </a:p>
        </p:txBody>
      </p:sp>
      <p:sp>
        <p:nvSpPr>
          <p:cNvPr id="3" name="2 Título"/>
          <p:cNvSpPr>
            <a:spLocks noGrp="1"/>
          </p:cNvSpPr>
          <p:nvPr>
            <p:ph type="title"/>
          </p:nvPr>
        </p:nvSpPr>
        <p:spPr/>
        <p:txBody>
          <a:bodyPr>
            <a:normAutofit/>
          </a:bodyPr>
          <a:lstStyle/>
          <a:p>
            <a:r>
              <a:rPr lang="es-EC" i="1" dirty="0" smtClean="0"/>
              <a:t>Etapa 4: </a:t>
            </a:r>
            <a:r>
              <a:rPr lang="es-EC" i="1" dirty="0" smtClean="0"/>
              <a:t>administración</a:t>
            </a:r>
            <a:endParaRPr lang="es-EC"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a:buNone/>
            </a:pPr>
            <a:r>
              <a:rPr lang="es-EC" dirty="0" smtClean="0"/>
              <a:t>	</a:t>
            </a:r>
            <a:r>
              <a:rPr lang="es-EC" i="1" dirty="0" smtClean="0"/>
              <a:t>Entre </a:t>
            </a:r>
            <a:r>
              <a:rPr lang="es-EC" i="1" dirty="0" smtClean="0"/>
              <a:t>otras cosas se recomienda a los supervisores:</a:t>
            </a:r>
          </a:p>
          <a:p>
            <a:endParaRPr lang="es-EC" dirty="0" smtClean="0"/>
          </a:p>
          <a:p>
            <a:r>
              <a:rPr lang="es-EC" i="1" dirty="0" smtClean="0"/>
              <a:t>Leer los últimos informes sobre las monografías en la asignatura elegida</a:t>
            </a:r>
          </a:p>
          <a:p>
            <a:r>
              <a:rPr lang="es-EC" i="1" dirty="0" smtClean="0"/>
              <a:t>Dedicar entre tres y cinco horas a cada estudiante, incluida la entrevista final</a:t>
            </a:r>
          </a:p>
          <a:p>
            <a:r>
              <a:rPr lang="es-EC" i="1" dirty="0" smtClean="0"/>
              <a:t>Verificar que el problema de investigación elegido sea adecuado a la asignatura</a:t>
            </a:r>
          </a:p>
          <a:p>
            <a:r>
              <a:rPr lang="es-EC" i="1" dirty="0" smtClean="0"/>
              <a:t>Asegurarse que la autoría del trabajo sea original y propio del estudiante, cumpliendo con las políticas de Probidad Académica establecidos en la Institución.</a:t>
            </a:r>
          </a:p>
          <a:p>
            <a:endParaRPr lang="es-EC" dirty="0"/>
          </a:p>
        </p:txBody>
      </p:sp>
      <p:sp>
        <p:nvSpPr>
          <p:cNvPr id="3" name="2 Título"/>
          <p:cNvSpPr>
            <a:spLocks noGrp="1"/>
          </p:cNvSpPr>
          <p:nvPr>
            <p:ph type="title"/>
          </p:nvPr>
        </p:nvSpPr>
        <p:spPr/>
        <p:txBody>
          <a:bodyPr>
            <a:normAutofit/>
          </a:bodyPr>
          <a:lstStyle/>
          <a:p>
            <a:r>
              <a:rPr lang="es-EC" i="1" dirty="0" smtClean="0"/>
              <a:t>RECOMENDACIONES</a:t>
            </a:r>
            <a:endParaRPr lang="es-EC"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n-US" dirty="0" smtClean="0"/>
              <a:t>EL SUPERVISOR</a:t>
            </a:r>
            <a:endParaRPr lang="es-EC" dirty="0"/>
          </a:p>
        </p:txBody>
      </p:sp>
      <p:pic>
        <p:nvPicPr>
          <p:cNvPr id="4" name="Picture 2"/>
          <p:cNvPicPr>
            <a:picLocks noGrp="1" noChangeAspect="1" noChangeArrowheads="1"/>
          </p:cNvPicPr>
          <p:nvPr>
            <p:ph idx="1"/>
          </p:nvPr>
        </p:nvPicPr>
        <p:blipFill>
          <a:blip r:embed="rId2"/>
          <a:srcRect/>
          <a:stretch>
            <a:fillRect/>
          </a:stretch>
        </p:blipFill>
        <p:spPr bwMode="auto">
          <a:xfrm>
            <a:off x="1169518" y="1481138"/>
            <a:ext cx="6804963" cy="4525962"/>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4972056" cy="4525963"/>
          </a:xfrm>
        </p:spPr>
        <p:txBody>
          <a:bodyPr>
            <a:normAutofit fontScale="92500" lnSpcReduction="10000"/>
          </a:bodyPr>
          <a:lstStyle/>
          <a:p>
            <a:r>
              <a:rPr lang="es-EC" sz="2800" dirty="0"/>
              <a:t> </a:t>
            </a:r>
            <a:r>
              <a:rPr lang="es-EC" sz="2800" i="1" dirty="0" smtClean="0"/>
              <a:t>El </a:t>
            </a:r>
            <a:r>
              <a:rPr lang="es-EC" sz="2800" i="1" dirty="0"/>
              <a:t>supervisor de la monografía es uno de los gestores más importantes dentro del proceso; es la persona que prepara y guía al estudiante en este reto,  se espera que de manera orientadora vaya conduciéndolo y le permita probarse a sí mismo en la producción de un trabajo auténtico y creativo.  </a:t>
            </a:r>
            <a:endParaRPr lang="es-EC" sz="2800" i="1" dirty="0" smtClean="0"/>
          </a:p>
        </p:txBody>
      </p:sp>
      <p:sp>
        <p:nvSpPr>
          <p:cNvPr id="2" name="1 Título"/>
          <p:cNvSpPr>
            <a:spLocks noGrp="1"/>
          </p:cNvSpPr>
          <p:nvPr>
            <p:ph type="title"/>
          </p:nvPr>
        </p:nvSpPr>
        <p:spPr/>
        <p:txBody>
          <a:bodyPr>
            <a:normAutofit/>
          </a:bodyPr>
          <a:lstStyle/>
          <a:p>
            <a:r>
              <a:rPr lang="es-EC" b="1" i="1" dirty="0" smtClean="0"/>
              <a:t>FUNCIONES</a:t>
            </a:r>
            <a:endParaRPr lang="es-EC" dirty="0"/>
          </a:p>
        </p:txBody>
      </p:sp>
      <p:pic>
        <p:nvPicPr>
          <p:cNvPr id="2051" name="Picture 3"/>
          <p:cNvPicPr>
            <a:picLocks noChangeAspect="1" noChangeArrowheads="1"/>
          </p:cNvPicPr>
          <p:nvPr/>
        </p:nvPicPr>
        <p:blipFill>
          <a:blip r:embed="rId2"/>
          <a:srcRect/>
          <a:stretch>
            <a:fillRect/>
          </a:stretch>
        </p:blipFill>
        <p:spPr bwMode="auto">
          <a:xfrm>
            <a:off x="5572132" y="2428868"/>
            <a:ext cx="3057524" cy="2452389"/>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C" i="1" dirty="0" smtClean="0"/>
              <a:t>Supervisor </a:t>
            </a:r>
            <a:r>
              <a:rPr lang="es-EC" i="1" dirty="0"/>
              <a:t>será un profesor del Colegio, con solvencia en el manejo de la asignatura seleccionada y  debidamente acreditado por el Coordinador de Monografías. Sin embargo se debe aclarar que, está permitido al estudiante trabajar con personas externas al plantel  o consultar con ellas, pero es responsabilidad del supervisor dentro del colegio verificar el cumplimiento de todos los requisitos establecidos en esta guía</a:t>
            </a:r>
            <a:r>
              <a:rPr lang="es-EC" i="1" dirty="0" smtClean="0"/>
              <a:t>.</a:t>
            </a:r>
            <a:endParaRPr lang="es-EC" dirty="0"/>
          </a:p>
        </p:txBody>
      </p:sp>
      <p:sp>
        <p:nvSpPr>
          <p:cNvPr id="2" name="1 Título"/>
          <p:cNvSpPr>
            <a:spLocks noGrp="1"/>
          </p:cNvSpPr>
          <p:nvPr>
            <p:ph type="title"/>
          </p:nvPr>
        </p:nvSpPr>
        <p:spPr/>
        <p:txBody>
          <a:bodyPr>
            <a:normAutofit/>
          </a:bodyPr>
          <a:lstStyle/>
          <a:p>
            <a:r>
              <a:rPr lang="es-EC" b="1" i="1" dirty="0" smtClean="0"/>
              <a:t>FUNCIONES</a:t>
            </a:r>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C" i="1" dirty="0"/>
              <a:t> </a:t>
            </a:r>
            <a:r>
              <a:rPr lang="es-EC" i="1" dirty="0" smtClean="0"/>
              <a:t>La </a:t>
            </a:r>
            <a:r>
              <a:rPr lang="es-EC" i="1" dirty="0"/>
              <a:t>función del supervisor tiene como claro objetivo apoyar al estudiante en la elaboración de la monografía, desde el inicio del proceso hasta el momento de su entrega para la evaluación externa. El tiempo que el supervisor debe asignar para esta tarea, según la guía de monografía del Bachillerato Internacional debe oscilar entre 3 y 5 horas por estudiante. </a:t>
            </a:r>
          </a:p>
          <a:p>
            <a:endParaRPr lang="es-EC" dirty="0"/>
          </a:p>
        </p:txBody>
      </p:sp>
      <p:sp>
        <p:nvSpPr>
          <p:cNvPr id="2" name="1 Título"/>
          <p:cNvSpPr>
            <a:spLocks noGrp="1"/>
          </p:cNvSpPr>
          <p:nvPr>
            <p:ph type="title"/>
          </p:nvPr>
        </p:nvSpPr>
        <p:spPr/>
        <p:txBody>
          <a:bodyPr>
            <a:normAutofit/>
          </a:bodyPr>
          <a:lstStyle/>
          <a:p>
            <a:r>
              <a:rPr lang="es-EC" b="1" i="1" dirty="0" smtClean="0"/>
              <a:t>FUNCIONES</a:t>
            </a:r>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EC" b="1" i="1" dirty="0" smtClean="0"/>
              <a:t>Etapa </a:t>
            </a:r>
            <a:r>
              <a:rPr lang="es-EC" b="1" i="1" dirty="0" smtClean="0"/>
              <a:t>1: conocimiento y comprensión de la monografía</a:t>
            </a:r>
            <a:endParaRPr lang="es-EC" i="1" dirty="0" smtClean="0"/>
          </a:p>
          <a:p>
            <a:r>
              <a:rPr lang="es-EC" i="1" dirty="0" smtClean="0"/>
              <a:t>	Esta primera etapa está relacionada con el apoyo que tiene que brindar al estudiante en procura de que llegue a comprender la importancia de la monografía en cuanto a su desarrollo intelectual y la obtención del diploma. Esta tarea inicial consiste en buscar que el estudiante comprenda correctamente lo mencionado y desarrolle una actitud adecuada al respecto. </a:t>
            </a:r>
            <a:endParaRPr lang="es-EC" dirty="0"/>
          </a:p>
        </p:txBody>
      </p:sp>
      <p:sp>
        <p:nvSpPr>
          <p:cNvPr id="4" name="1 Título"/>
          <p:cNvSpPr>
            <a:spLocks noGrp="1"/>
          </p:cNvSpPr>
          <p:nvPr>
            <p:ph type="title"/>
          </p:nvPr>
        </p:nvSpPr>
        <p:spPr>
          <a:xfrm>
            <a:off x="457200" y="274638"/>
            <a:ext cx="8229600" cy="1143000"/>
          </a:xfrm>
        </p:spPr>
        <p:txBody>
          <a:bodyPr>
            <a:normAutofit/>
          </a:bodyPr>
          <a:lstStyle/>
          <a:p>
            <a:r>
              <a:rPr lang="es-EC" b="1" i="1" dirty="0" smtClean="0"/>
              <a:t>FUNCIONES</a:t>
            </a:r>
            <a:endParaRPr lang="es-EC"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233556"/>
          </a:xfrm>
        </p:spPr>
        <p:txBody>
          <a:bodyPr>
            <a:normAutofit/>
          </a:bodyPr>
          <a:lstStyle/>
          <a:p>
            <a:r>
              <a:rPr lang="es-EC" i="1" dirty="0" smtClean="0"/>
              <a:t>	La preparación del profesor dentro de esta etapa debe incluir la lectura de informes recientes sobre las monografías en su asignatura, se espera también que comprenda los criterios de evaluación y cómo se aplican en su asignatura. </a:t>
            </a:r>
            <a:endParaRPr lang="es-EC" dirty="0" smtClean="0"/>
          </a:p>
          <a:p>
            <a:endParaRPr lang="es-EC" dirty="0"/>
          </a:p>
        </p:txBody>
      </p:sp>
      <p:sp>
        <p:nvSpPr>
          <p:cNvPr id="4" name="1 Título"/>
          <p:cNvSpPr>
            <a:spLocks noGrp="1"/>
          </p:cNvSpPr>
          <p:nvPr>
            <p:ph type="title"/>
          </p:nvPr>
        </p:nvSpPr>
        <p:spPr>
          <a:xfrm>
            <a:off x="457200" y="274638"/>
            <a:ext cx="8229600" cy="1143000"/>
          </a:xfrm>
        </p:spPr>
        <p:txBody>
          <a:bodyPr>
            <a:normAutofit fontScale="90000"/>
          </a:bodyPr>
          <a:lstStyle/>
          <a:p>
            <a:r>
              <a:rPr lang="es-EC" i="1" dirty="0" smtClean="0"/>
              <a:t>Etapa 1: conocimiento y comprensión de la monografía</a:t>
            </a:r>
          </a:p>
        </p:txBody>
      </p:sp>
      <p:pic>
        <p:nvPicPr>
          <p:cNvPr id="3074" name="Picture 2"/>
          <p:cNvPicPr>
            <a:picLocks noChangeAspect="1" noChangeArrowheads="1"/>
          </p:cNvPicPr>
          <p:nvPr/>
        </p:nvPicPr>
        <p:blipFill>
          <a:blip r:embed="rId2"/>
          <a:srcRect/>
          <a:stretch>
            <a:fillRect/>
          </a:stretch>
        </p:blipFill>
        <p:spPr bwMode="auto">
          <a:xfrm>
            <a:off x="5786446" y="3643314"/>
            <a:ext cx="3043246" cy="259943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C" i="1" dirty="0" smtClean="0"/>
              <a:t>El </a:t>
            </a:r>
            <a:r>
              <a:rPr lang="es-EC" i="1" dirty="0" smtClean="0"/>
              <a:t>paso siguiente es ayudar al estudiante a definir diversos aspectos relativos al trabajo de la monografía. </a:t>
            </a:r>
            <a:r>
              <a:rPr lang="es-ES" i="1" dirty="0" smtClean="0"/>
              <a:t>Este paso incluye:</a:t>
            </a:r>
            <a:endParaRPr lang="es-EC" i="1" dirty="0" smtClean="0"/>
          </a:p>
          <a:p>
            <a:pPr lvl="1"/>
            <a:r>
              <a:rPr lang="es-EC" i="1" dirty="0" smtClean="0"/>
              <a:t>Verificar que </a:t>
            </a:r>
            <a:r>
              <a:rPr lang="es-EC" i="1" dirty="0" smtClean="0"/>
              <a:t>el estudiante determine la asignatura a la que corresponde la monografía antes de elegir el tema </a:t>
            </a:r>
          </a:p>
          <a:p>
            <a:pPr lvl="1"/>
            <a:r>
              <a:rPr lang="es-EC" i="1" dirty="0" smtClean="0"/>
              <a:t>Discutir con </a:t>
            </a:r>
            <a:r>
              <a:rPr lang="es-EC" i="1" dirty="0" smtClean="0"/>
              <a:t>el estudiante la elección de asignatura y del tema, además de ayudarlo a formular un problema de investigación bien definido en una asignatura de la lista de asignaturas aprobadas para la realización de monografías </a:t>
            </a:r>
          </a:p>
        </p:txBody>
      </p:sp>
      <p:sp>
        <p:nvSpPr>
          <p:cNvPr id="3" name="2 Título"/>
          <p:cNvSpPr>
            <a:spLocks noGrp="1"/>
          </p:cNvSpPr>
          <p:nvPr>
            <p:ph type="title"/>
          </p:nvPr>
        </p:nvSpPr>
        <p:spPr/>
        <p:txBody>
          <a:bodyPr>
            <a:normAutofit/>
          </a:bodyPr>
          <a:lstStyle/>
          <a:p>
            <a:r>
              <a:rPr lang="es-EC" i="1" dirty="0" smtClean="0"/>
              <a:t>Etapa 2: definición del </a:t>
            </a:r>
            <a:r>
              <a:rPr lang="es-EC" i="1" dirty="0" smtClean="0"/>
              <a:t>trabajo</a:t>
            </a:r>
            <a:endParaRPr lang="es-EC"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EC" i="1" dirty="0" smtClean="0"/>
              <a:t>Verificar que </a:t>
            </a:r>
            <a:r>
              <a:rPr lang="es-EC" i="1" dirty="0" smtClean="0"/>
              <a:t>existan materiales y recursos adecuados para el área de investigación elegida </a:t>
            </a:r>
          </a:p>
          <a:p>
            <a:r>
              <a:rPr lang="es-EC" i="1" dirty="0" smtClean="0"/>
              <a:t>Verificar que </a:t>
            </a:r>
            <a:r>
              <a:rPr lang="es-EC" i="1" dirty="0" smtClean="0"/>
              <a:t>el área de investigación elegida cumpla con las correspondientes normas legales y éticas en cuanto a salud, seguridad, confidencialidad, derechos humanos, protección de los animales y temas ambientales </a:t>
            </a:r>
          </a:p>
          <a:p>
            <a:r>
              <a:rPr lang="es-EC" i="1" dirty="0" smtClean="0"/>
              <a:t>Asegurarse de </a:t>
            </a:r>
            <a:r>
              <a:rPr lang="es-EC" i="1" dirty="0" smtClean="0"/>
              <a:t>que el problema de investigación puede abordarse adecuadamente en un trabajo de 4.000 palabras de extensión. </a:t>
            </a:r>
          </a:p>
          <a:p>
            <a:endParaRPr lang="es-EC" dirty="0"/>
          </a:p>
        </p:txBody>
      </p:sp>
      <p:sp>
        <p:nvSpPr>
          <p:cNvPr id="3" name="2 Título"/>
          <p:cNvSpPr>
            <a:spLocks noGrp="1"/>
          </p:cNvSpPr>
          <p:nvPr>
            <p:ph type="title"/>
          </p:nvPr>
        </p:nvSpPr>
        <p:spPr/>
        <p:txBody>
          <a:bodyPr>
            <a:normAutofit/>
          </a:bodyPr>
          <a:lstStyle/>
          <a:p>
            <a:r>
              <a:rPr lang="es-EC" i="1" dirty="0" smtClean="0"/>
              <a:t>Etapa 2: definición del </a:t>
            </a:r>
            <a:r>
              <a:rPr lang="es-EC" i="1" dirty="0" smtClean="0"/>
              <a:t>trabajo</a:t>
            </a:r>
            <a:endParaRPr lang="es-EC"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TotalTime>
  <Words>510</Words>
  <Application>Microsoft Office PowerPoint</Application>
  <PresentationFormat>Presentación en pantalla (4:3)</PresentationFormat>
  <Paragraphs>53</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Concurrencia</vt:lpstr>
      <vt:lpstr>¿Qué se espera de mi como supervisor?</vt:lpstr>
      <vt:lpstr>EL SUPERVISOR</vt:lpstr>
      <vt:lpstr>FUNCIONES</vt:lpstr>
      <vt:lpstr>FUNCIONES</vt:lpstr>
      <vt:lpstr>FUNCIONES</vt:lpstr>
      <vt:lpstr>FUNCIONES</vt:lpstr>
      <vt:lpstr>Etapa 1: conocimiento y comprensión de la monografía</vt:lpstr>
      <vt:lpstr>Etapa 2: definición del trabajo</vt:lpstr>
      <vt:lpstr>Etapa 2: definición del trabajo</vt:lpstr>
      <vt:lpstr>Etapa 3: supervisión</vt:lpstr>
      <vt:lpstr>Etapa 3: supervisión </vt:lpstr>
      <vt:lpstr>Etapa 4: administración</vt:lpstr>
      <vt:lpstr>Etapa 4: administración</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se espera de mi como supervisor?</dc:title>
  <dc:creator>Patricio!</dc:creator>
  <cp:lastModifiedBy>Patricio!</cp:lastModifiedBy>
  <cp:revision>3</cp:revision>
  <dcterms:created xsi:type="dcterms:W3CDTF">2009-10-30T04:42:19Z</dcterms:created>
  <dcterms:modified xsi:type="dcterms:W3CDTF">2009-10-30T05:03:02Z</dcterms:modified>
</cp:coreProperties>
</file>